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1"/>
  </p:notesMasterIdLst>
  <p:sldIdLst>
    <p:sldId id="256" r:id="rId2"/>
    <p:sldId id="280" r:id="rId3"/>
    <p:sldId id="263" r:id="rId4"/>
    <p:sldId id="286" r:id="rId5"/>
    <p:sldId id="288" r:id="rId6"/>
    <p:sldId id="279" r:id="rId7"/>
    <p:sldId id="289" r:id="rId8"/>
    <p:sldId id="270" r:id="rId9"/>
    <p:sldId id="272" r:id="rId10"/>
    <p:sldId id="273" r:id="rId11"/>
    <p:sldId id="274" r:id="rId12"/>
    <p:sldId id="275" r:id="rId13"/>
    <p:sldId id="276" r:id="rId14"/>
    <p:sldId id="278" r:id="rId15"/>
    <p:sldId id="281" r:id="rId16"/>
    <p:sldId id="282" r:id="rId17"/>
    <p:sldId id="283" r:id="rId18"/>
    <p:sldId id="284" r:id="rId19"/>
    <p:sldId id="28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39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81890B3-38E1-4F39-B380-96243181740D}" type="datetimeFigureOut">
              <a:rPr lang="he-IL" smtClean="0"/>
              <a:pPr/>
              <a:t>ז'/אלול/תשע"ט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1C3505B-E4D6-45D4-8995-74A6B0941AA1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6741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4770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0320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0624691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4506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7301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67574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57026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0919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97974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24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87387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4746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8660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33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3092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made by Dmitry Patashov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0537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8293-EA5A-4BDF-A0B2-BA9206091798}" type="datetime1">
              <a:rPr lang="en-US" smtClean="0"/>
              <a:pPr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made by Dmitry Patashov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13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google.co.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522" y="643464"/>
            <a:ext cx="2821473" cy="3273061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sz="3900"/>
              <a:t>Skin detection project</a:t>
            </a:r>
            <a:endParaRPr lang="he-IL" sz="39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521" y="3923151"/>
            <a:ext cx="2821474" cy="229388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/>
              <a:t>By Jacob Graham</a:t>
            </a:r>
            <a:endParaRPr lang="he-I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397C8D-9270-40BC-AA25-781AEBA2F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4989" y="1181919"/>
            <a:ext cx="4633453" cy="46334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BC0266-556A-415F-BE4A-E448317C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Process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4A63187-DA30-46EC-8E91-48B236CA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the frame from BGR to YCrCb</a:t>
            </a:r>
          </a:p>
          <a:p>
            <a:r>
              <a:rPr lang="en-US" b="1" dirty="0"/>
              <a:t>RGB:</a:t>
            </a:r>
            <a:r>
              <a:rPr lang="en-US" dirty="0"/>
              <a:t> (Red-Green-Blue) Defined in relation to primary colors(like CMYK). </a:t>
            </a:r>
            <a:r>
              <a:rPr lang="en-US" b="1" dirty="0"/>
              <a:t>Not much useful for skin detection</a:t>
            </a:r>
          </a:p>
          <a:p>
            <a:r>
              <a:rPr lang="en-US" b="1" dirty="0"/>
              <a:t>YCrCb:</a:t>
            </a:r>
            <a:r>
              <a:rPr lang="en-US" dirty="0"/>
              <a:t> Widely used since the skin pixels form a compact cluster in the Cb-Cr plane.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F9B9D6-F5A1-43F7-A86D-8BE4A924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Process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2A02631-C830-4E19-BA63-6D1696E9D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a Gaussian mask size (3,3) on the image to decrease noise and improve detection range</a:t>
            </a:r>
          </a:p>
          <a:p>
            <a:r>
              <a:rPr lang="en-US" dirty="0"/>
              <a:t>An example of the outcome:</a:t>
            </a:r>
          </a:p>
          <a:p>
            <a:pPr marL="0" indent="0">
              <a:buNone/>
            </a:pPr>
            <a:r>
              <a:rPr lang="en-US" dirty="0"/>
              <a:t>	with mask				without mask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תמונה 5" descr="תמונה שמכילה אדם, קיר, מקורה, אחזקה&#10;&#10;התיאור נוצר באופן אוטומטי">
            <a:extLst>
              <a:ext uri="{FF2B5EF4-FFF2-40B4-BE49-F238E27FC236}">
                <a16:creationId xmlns:a16="http://schemas.microsoft.com/office/drawing/2014/main" id="{692DE6C7-6451-41F7-A8A1-FA2F1245F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89286"/>
            <a:ext cx="3679520" cy="2759640"/>
          </a:xfrm>
          <a:prstGeom prst="rect">
            <a:avLst/>
          </a:prstGeom>
        </p:spPr>
      </p:pic>
      <p:pic>
        <p:nvPicPr>
          <p:cNvPr id="8" name="תמונה 7" descr="תמונה שמכילה אדם, קיר, מקורה, אחזקה&#10;&#10;התיאור נוצר באופן אוטומטי">
            <a:extLst>
              <a:ext uri="{FF2B5EF4-FFF2-40B4-BE49-F238E27FC236}">
                <a16:creationId xmlns:a16="http://schemas.microsoft.com/office/drawing/2014/main" id="{764F45F2-52CF-4026-98F4-D13BD482F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4" y="3669233"/>
            <a:ext cx="3679520" cy="27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6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E7C96E-EC2C-4571-889E-46765174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764373"/>
            <a:ext cx="6457950" cy="1293028"/>
          </a:xfrm>
        </p:spPr>
        <p:txBody>
          <a:bodyPr>
            <a:normAutofit/>
          </a:bodyPr>
          <a:lstStyle/>
          <a:p>
            <a:r>
              <a:rPr lang="en-US" dirty="0"/>
              <a:t>Detection Process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6A54E8D-8031-46A7-9288-E906D19F0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2194560"/>
            <a:ext cx="4362450" cy="4024125"/>
          </a:xfrm>
        </p:spPr>
        <p:txBody>
          <a:bodyPr>
            <a:normAutofit/>
          </a:bodyPr>
          <a:lstStyle/>
          <a:p>
            <a:r>
              <a:rPr lang="en-US" dirty="0"/>
              <a:t>By using the range YCrCb arrays we scan the YCrCb Converted image.</a:t>
            </a:r>
          </a:p>
          <a:p>
            <a:r>
              <a:rPr lang="en-US" dirty="0"/>
              <a:t>Create a mask in the size of the image the has only value’s: 0 and 255. </a:t>
            </a:r>
          </a:p>
          <a:p>
            <a:r>
              <a:rPr lang="en-US" dirty="0"/>
              <a:t>Where skin = in range = 255</a:t>
            </a:r>
          </a:p>
          <a:p>
            <a:r>
              <a:rPr lang="en-US" dirty="0"/>
              <a:t>No skin = out of range = 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1B5BEBE-2E67-48F7-8253-29C9FE82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36" y="2226644"/>
            <a:ext cx="363026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839726-2CA0-4192-845D-4EF07953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764373"/>
            <a:ext cx="6457950" cy="1293028"/>
          </a:xfrm>
        </p:spPr>
        <p:txBody>
          <a:bodyPr>
            <a:normAutofit/>
          </a:bodyPr>
          <a:lstStyle/>
          <a:p>
            <a:r>
              <a:rPr lang="en-US" dirty="0"/>
              <a:t>Detection Process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7320487-D5EA-4C36-9B81-B53D0BA3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2194560"/>
            <a:ext cx="4362450" cy="4024125"/>
          </a:xfrm>
        </p:spPr>
        <p:txBody>
          <a:bodyPr>
            <a:normAutofit/>
          </a:bodyPr>
          <a:lstStyle/>
          <a:p>
            <a:r>
              <a:rPr lang="en-US" dirty="0"/>
              <a:t>Create a new image by using the AND operation between the camera frame and the mask image.</a:t>
            </a:r>
          </a:p>
          <a:p>
            <a:r>
              <a:rPr lang="en-US" dirty="0"/>
              <a:t>This is cutting from the fame the pixel’s where skin is detected, and all the other pixel’s will be black.</a:t>
            </a:r>
          </a:p>
          <a:p>
            <a:pPr lvl="1"/>
            <a:r>
              <a:rPr lang="en-US" dirty="0"/>
              <a:t>Black AND pixel = Black</a:t>
            </a:r>
          </a:p>
          <a:p>
            <a:pPr lvl="1"/>
            <a:r>
              <a:rPr lang="en-US" dirty="0"/>
              <a:t>White AND pixel = pixel</a:t>
            </a:r>
          </a:p>
          <a:p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C5118C9-5099-41A5-961B-67B762957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091" y="2362200"/>
            <a:ext cx="3533559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6BDE80-2B77-401E-9B42-D242AAD9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764373"/>
            <a:ext cx="6457950" cy="1293028"/>
          </a:xfrm>
        </p:spPr>
        <p:txBody>
          <a:bodyPr>
            <a:normAutofit/>
          </a:bodyPr>
          <a:lstStyle/>
          <a:p>
            <a:r>
              <a:rPr lang="en-US" dirty="0"/>
              <a:t>Detection Process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D1C98B0-1616-4562-9E54-7874776BF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2194560"/>
            <a:ext cx="4362450" cy="4024125"/>
          </a:xfrm>
        </p:spPr>
        <p:txBody>
          <a:bodyPr>
            <a:normAutofit/>
          </a:bodyPr>
          <a:lstStyle/>
          <a:p>
            <a:r>
              <a:rPr lang="en-US" dirty="0"/>
              <a:t>Take the previous image and multiply all the pixel by 	    [1 , 255 , 1]</a:t>
            </a:r>
          </a:p>
          <a:p>
            <a:r>
              <a:rPr lang="en-US" dirty="0"/>
              <a:t>Now the skin is green as needed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CE114F6E-1971-4DBE-BA04-62EB33EC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85" y="2438400"/>
            <a:ext cx="3525044" cy="32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6BDE80-2B77-401E-9B42-D242AAD9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764373"/>
            <a:ext cx="6457950" cy="1293028"/>
          </a:xfrm>
        </p:spPr>
        <p:txBody>
          <a:bodyPr>
            <a:normAutofit/>
          </a:bodyPr>
          <a:lstStyle/>
          <a:p>
            <a:r>
              <a:rPr lang="en-US" dirty="0"/>
              <a:t>Detection Process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D1C98B0-1616-4562-9E54-7874776BF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2194560"/>
            <a:ext cx="4362450" cy="4024125"/>
          </a:xfrm>
        </p:spPr>
        <p:txBody>
          <a:bodyPr>
            <a:normAutofit/>
          </a:bodyPr>
          <a:lstStyle/>
          <a:p>
            <a:r>
              <a:rPr lang="en-US" dirty="0"/>
              <a:t>Applying OR operation between the camera frame and our green skin image.</a:t>
            </a:r>
          </a:p>
          <a:p>
            <a:r>
              <a:rPr lang="en-US" dirty="0"/>
              <a:t>The OR will make sure all the frame pixels that are nor skin will remain the same</a:t>
            </a:r>
          </a:p>
          <a:p>
            <a:r>
              <a:rPr lang="en-US" dirty="0"/>
              <a:t>And all the pixels that are skin will be green</a:t>
            </a:r>
          </a:p>
          <a:p>
            <a:endParaRPr lang="en-US" dirty="0"/>
          </a:p>
          <a:p>
            <a:r>
              <a:rPr lang="en-US" dirty="0"/>
              <a:t>This is the outcome: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28B6DDC-E8F1-4F5E-93C5-5DDA19C4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3" r="28" b="5"/>
          <a:stretch/>
        </p:blipFill>
        <p:spPr>
          <a:xfrm>
            <a:off x="5238750" y="2501159"/>
            <a:ext cx="3390900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84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6BDE80-2B77-401E-9B42-D242AAD9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usage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D1C98B0-1616-4562-9E54-7874776B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Pressing the above:</a:t>
            </a:r>
          </a:p>
          <a:p>
            <a:r>
              <a:rPr lang="en-US" dirty="0"/>
              <a:t>‘q’ – exit</a:t>
            </a:r>
          </a:p>
          <a:p>
            <a:r>
              <a:rPr lang="en-US" dirty="0"/>
              <a:t>‘d’ – take a photo</a:t>
            </a:r>
          </a:p>
          <a:p>
            <a:r>
              <a:rPr lang="en-US" dirty="0"/>
              <a:t>‘s’ – start recording. Press again to stop.</a:t>
            </a:r>
          </a:p>
          <a:p>
            <a:r>
              <a:rPr lang="en-US" dirty="0"/>
              <a:t>‘p’ – pause video</a:t>
            </a:r>
          </a:p>
        </p:txBody>
      </p:sp>
    </p:spTree>
    <p:extLst>
      <p:ext uri="{BB962C8B-B14F-4D97-AF65-F5344CB8AC3E}">
        <p14:creationId xmlns:p14="http://schemas.microsoft.com/office/powerpoint/2010/main" val="41495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6BDE80-2B77-401E-9B42-D242AAD9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Saving video and image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D1C98B0-1616-4562-9E54-7874776B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checking the project directory we make sure the new file that we create wouldn’t override the previous one.</a:t>
            </a:r>
          </a:p>
          <a:p>
            <a:r>
              <a:rPr lang="en-US" dirty="0"/>
              <a:t>The file name is “</a:t>
            </a:r>
            <a:r>
              <a:rPr lang="en-US" dirty="0" err="1"/>
              <a:t>file_i</a:t>
            </a:r>
            <a:r>
              <a:rPr lang="en-US" dirty="0"/>
              <a:t>” , </a:t>
            </a:r>
            <a:r>
              <a:rPr lang="en-US" dirty="0" err="1"/>
              <a:t>i</a:t>
            </a:r>
            <a:r>
              <a:rPr lang="en-US" dirty="0"/>
              <a:t> = unsigned integer.</a:t>
            </a:r>
          </a:p>
          <a:p>
            <a:r>
              <a:rPr lang="en-US" dirty="0"/>
              <a:t>We find the latest </a:t>
            </a:r>
            <a:r>
              <a:rPr lang="en-US" dirty="0" err="1"/>
              <a:t>i</a:t>
            </a:r>
            <a:r>
              <a:rPr lang="en-US" dirty="0"/>
              <a:t> and create a new file with i+1.</a:t>
            </a:r>
          </a:p>
        </p:txBody>
      </p:sp>
    </p:spTree>
    <p:extLst>
      <p:ext uri="{BB962C8B-B14F-4D97-AF65-F5344CB8AC3E}">
        <p14:creationId xmlns:p14="http://schemas.microsoft.com/office/powerpoint/2010/main" val="23784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6BDE80-2B77-401E-9B42-D242AAD9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D1C98B0-1616-4562-9E54-7874776BF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technology can be used for many purposes.          For example:</a:t>
            </a:r>
          </a:p>
          <a:p>
            <a:pPr lvl="1"/>
            <a:r>
              <a:rPr lang="en-US" dirty="0"/>
              <a:t>Life saving</a:t>
            </a:r>
          </a:p>
          <a:p>
            <a:pPr lvl="1"/>
            <a:r>
              <a:rPr lang="en-US" dirty="0"/>
              <a:t>Gesture trucking</a:t>
            </a:r>
          </a:p>
          <a:p>
            <a:pPr lvl="1"/>
            <a:r>
              <a:rPr lang="en-US" dirty="0"/>
              <a:t>Replacing a video game controller</a:t>
            </a:r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5559782-9F00-4838-9AA4-1D56992F3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02" y="4591271"/>
            <a:ext cx="1927196" cy="14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52F7B190-D2C5-4BF5-AA93-57B1AE60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93" y="4591271"/>
            <a:ext cx="1931787" cy="147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37B1DD3-EAA3-4A5C-8485-5F652E227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68" y="4591271"/>
            <a:ext cx="1927196" cy="147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71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20AF009-7425-41D8-9F60-47F95080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pic>
        <p:nvPicPr>
          <p:cNvPr id="5" name="output_1">
            <a:hlinkClick r:id="" action="ppaction://media"/>
            <a:extLst>
              <a:ext uri="{FF2B5EF4-FFF2-40B4-BE49-F238E27FC236}">
                <a16:creationId xmlns:a16="http://schemas.microsoft.com/office/drawing/2014/main" id="{58794256-C601-4E22-87EC-543BF8B91C3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53" end="12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8963" y="2193925"/>
            <a:ext cx="5426075" cy="4070350"/>
          </a:xfr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C3FD15C2-6887-419A-9B8D-0403FA322E92}"/>
              </a:ext>
            </a:extLst>
          </p:cNvPr>
          <p:cNvSpPr/>
          <p:nvPr/>
        </p:nvSpPr>
        <p:spPr>
          <a:xfrm>
            <a:off x="6615529" y="2286040"/>
            <a:ext cx="1339016" cy="3886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A13082-9E72-4336-B07B-FA9DC58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082C96E-387C-443D-BD27-A0E058D2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part of my course: </a:t>
            </a:r>
            <a:r>
              <a:rPr lang="en-US" sz="2400" dirty="0"/>
              <a:t>algorithm multimedia and machine learning in python,</a:t>
            </a:r>
            <a:r>
              <a:rPr lang="en-US" dirty="0"/>
              <a:t> I developed an application that connects to the PC web cam and analyze the video by detecting human skin and coloring it in green.</a:t>
            </a:r>
          </a:p>
          <a:p>
            <a:r>
              <a:rPr lang="en-US" dirty="0"/>
              <a:t>An additional feature of the app is to record video , take photos , and save them as a new avi/png file.</a:t>
            </a:r>
          </a:p>
        </p:txBody>
      </p:sp>
    </p:spTree>
    <p:extLst>
      <p:ext uri="{BB962C8B-B14F-4D97-AF65-F5344CB8AC3E}">
        <p14:creationId xmlns:p14="http://schemas.microsoft.com/office/powerpoint/2010/main" val="124703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BF93B5-0BBD-4E6B-8700-7956FF20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764373"/>
            <a:ext cx="6457950" cy="1293028"/>
          </a:xfrm>
        </p:spPr>
        <p:txBody>
          <a:bodyPr>
            <a:normAutofit/>
          </a:bodyPr>
          <a:lstStyle/>
          <a:p>
            <a:r>
              <a:rPr lang="en-US"/>
              <a:t>What is skin detection?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6122797-D5C5-4B90-94F2-649F97498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Process of finding skin-colored pixels and regions in an image or a video.</a:t>
            </a:r>
          </a:p>
          <a:p>
            <a:pPr lvl="0"/>
            <a:r>
              <a:rPr lang="en-US" dirty="0"/>
              <a:t>The color of human skin is created by a combination of blood (red) and melanin (yellow, brown).</a:t>
            </a:r>
          </a:p>
          <a:p>
            <a:pPr lvl="0"/>
            <a:r>
              <a:rPr lang="en-US" dirty="0"/>
              <a:t>What we need is a function which can tell whether a given color pixel is a skin pixel or not.</a:t>
            </a:r>
          </a:p>
          <a:p>
            <a:r>
              <a:rPr lang="en-US" b="1" dirty="0"/>
              <a:t>Range based skin detection technique</a:t>
            </a:r>
          </a:p>
          <a:p>
            <a:pPr lvl="1"/>
            <a:r>
              <a:rPr lang="en-US" dirty="0"/>
              <a:t>transform a given pixel into an appropriate color space</a:t>
            </a:r>
          </a:p>
          <a:p>
            <a:pPr lvl="1"/>
            <a:r>
              <a:rPr lang="en-US" dirty="0"/>
              <a:t>skin classifier to label the pixel whether it is a skin or non skin pixel.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8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7C45E2-50E6-4530-A4CC-29044D8F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color space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1C6A783-C13F-413D-91CE-12ADEF3FD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colors need to be used in digital media so to needs to be presented in numbers. Therefore color space is a set of rules that allows describing colors with numbers.</a:t>
            </a:r>
          </a:p>
          <a:p>
            <a:r>
              <a:rPr lang="en-US" b="1" dirty="0"/>
              <a:t>RGB color space </a:t>
            </a:r>
            <a:r>
              <a:rPr lang="en-US" dirty="0"/>
              <a:t>uses </a:t>
            </a:r>
            <a:r>
              <a:rPr lang="en-US" i="1" dirty="0"/>
              <a:t>R</a:t>
            </a:r>
            <a:r>
              <a:rPr lang="en-US" dirty="0"/>
              <a:t>ed- </a:t>
            </a:r>
            <a:r>
              <a:rPr lang="en-US" i="1" dirty="0"/>
              <a:t>G</a:t>
            </a:r>
            <a:r>
              <a:rPr lang="en-US" dirty="0"/>
              <a:t>reen-</a:t>
            </a:r>
            <a:r>
              <a:rPr lang="en-US" i="1" dirty="0"/>
              <a:t>B</a:t>
            </a:r>
            <a:r>
              <a:rPr lang="en-US" dirty="0"/>
              <a:t>lue component of the color and use those component to display the color.</a:t>
            </a:r>
          </a:p>
          <a:p>
            <a:r>
              <a:rPr lang="en-US" b="1" dirty="0"/>
              <a:t>RGB Not much useful for skin detection, therefore we will convert the image to YCrCb color space.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2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7C45E2-50E6-4530-A4CC-29044D8F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YCrCb</a:t>
            </a:r>
            <a:r>
              <a:rPr lang="he-IL" b="1" dirty="0"/>
              <a:t> </a:t>
            </a:r>
            <a:r>
              <a:rPr lang="en-US" b="1" dirty="0"/>
              <a:t>color space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1C6A783-C13F-413D-91CE-12ADEF3FD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Y</a:t>
            </a:r>
            <a:r>
              <a:rPr lang="en-US" dirty="0"/>
              <a:t> is the luma component of the color. Luma component is the brightness of the color. That means the light intensity of the color.</a:t>
            </a:r>
          </a:p>
          <a:p>
            <a:r>
              <a:rPr lang="en-US" b="1" dirty="0"/>
              <a:t>Cr</a:t>
            </a:r>
            <a:r>
              <a:rPr lang="en-US" dirty="0"/>
              <a:t> and </a:t>
            </a:r>
            <a:r>
              <a:rPr lang="en-US" b="1" dirty="0"/>
              <a:t>Cb</a:t>
            </a:r>
            <a:r>
              <a:rPr lang="en-US" dirty="0"/>
              <a:t> is the red and blue component’s related to the chroma component. That means: </a:t>
            </a:r>
          </a:p>
          <a:p>
            <a:r>
              <a:rPr lang="en-US" b="1" dirty="0"/>
              <a:t>Cb </a:t>
            </a:r>
            <a:r>
              <a:rPr lang="en-US" dirty="0"/>
              <a:t>is the blue relative to the green component, </a:t>
            </a:r>
            <a:r>
              <a:rPr lang="en-US" b="1" dirty="0"/>
              <a:t>Cr</a:t>
            </a:r>
            <a:r>
              <a:rPr lang="en-US" dirty="0"/>
              <a:t> is the red relative to the green component</a:t>
            </a:r>
          </a:p>
          <a:p>
            <a:r>
              <a:rPr lang="en-US" dirty="0"/>
              <a:t>Cb = B – Y  ,  Cr = R – Y</a:t>
            </a:r>
          </a:p>
          <a:p>
            <a:r>
              <a:rPr lang="en-US" dirty="0"/>
              <a:t>Conversion:</a:t>
            </a:r>
          </a:p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097D7A7-1C4E-47CA-95D4-ED41A452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5168399"/>
            <a:ext cx="4218600" cy="1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3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3EAC00-AEA5-4551-81C1-401C87D5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OpenCV library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186C797-1039-4948-B662-0F0BB1338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OpenCV is the main library in this project.</a:t>
            </a:r>
          </a:p>
          <a:p>
            <a:pPr algn="l" rtl="0"/>
            <a:r>
              <a:rPr lang="en-US" dirty="0"/>
              <a:t>By using the above function’s:</a:t>
            </a:r>
          </a:p>
          <a:p>
            <a:pPr lvl="1" algn="l" rtl="0"/>
            <a:r>
              <a:rPr lang="en-US" dirty="0"/>
              <a:t>VideoCapture</a:t>
            </a:r>
          </a:p>
          <a:p>
            <a:pPr lvl="1" algn="l" rtl="0"/>
            <a:r>
              <a:rPr lang="en-US" dirty="0"/>
              <a:t>waitKey</a:t>
            </a:r>
          </a:p>
          <a:p>
            <a:pPr lvl="1" algn="l" rtl="0"/>
            <a:r>
              <a:rPr lang="en-US" dirty="0"/>
              <a:t>flip</a:t>
            </a:r>
          </a:p>
          <a:p>
            <a:pPr lvl="1" algn="l" rtl="0"/>
            <a:r>
              <a:rPr lang="en-US" dirty="0"/>
              <a:t>cvtColor</a:t>
            </a:r>
          </a:p>
          <a:p>
            <a:pPr lvl="1" algn="l" rtl="0"/>
            <a:r>
              <a:rPr lang="en-US" dirty="0"/>
              <a:t>COLOR_BGR2YCR_CB</a:t>
            </a:r>
          </a:p>
          <a:p>
            <a:pPr lvl="1" algn="l" rtl="0"/>
            <a:r>
              <a:rPr lang="en-US" dirty="0"/>
              <a:t>GaussianBlur</a:t>
            </a:r>
          </a:p>
          <a:p>
            <a:pPr lvl="1" algn="l" rtl="0"/>
            <a:r>
              <a:rPr lang="en-US" dirty="0"/>
              <a:t>inRange</a:t>
            </a:r>
          </a:p>
          <a:p>
            <a:pPr lvl="1" algn="l" rtl="0"/>
            <a:r>
              <a:rPr lang="en-US" dirty="0"/>
              <a:t>bitwise_and</a:t>
            </a:r>
          </a:p>
          <a:p>
            <a:pPr lvl="1" algn="l" rtl="0"/>
            <a:r>
              <a:rPr lang="en-US" dirty="0"/>
              <a:t>bitwise_or</a:t>
            </a:r>
          </a:p>
          <a:p>
            <a:pPr lvl="1" algn="l" rtl="0"/>
            <a:r>
              <a:rPr lang="en-US" dirty="0"/>
              <a:t>VideoWriter</a:t>
            </a:r>
          </a:p>
          <a:p>
            <a:pPr lvl="1" algn="l" rtl="0"/>
            <a:r>
              <a:rPr lang="en-US" dirty="0"/>
              <a:t>imwrite</a:t>
            </a:r>
          </a:p>
          <a:p>
            <a:pPr lvl="1" algn="l" rtl="0"/>
            <a:r>
              <a:rPr lang="en-US" dirty="0"/>
              <a:t>imshow</a:t>
            </a:r>
          </a:p>
        </p:txBody>
      </p:sp>
    </p:spTree>
    <p:extLst>
      <p:ext uri="{BB962C8B-B14F-4D97-AF65-F5344CB8AC3E}">
        <p14:creationId xmlns:p14="http://schemas.microsoft.com/office/powerpoint/2010/main" val="789468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C260A4-F8EF-4F7D-927B-903F318A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Detection Process Diagram</a:t>
            </a:r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2AFF07F0-BF15-4D99-B9CD-48CF09783854}"/>
              </a:ext>
            </a:extLst>
          </p:cNvPr>
          <p:cNvSpPr/>
          <p:nvPr/>
        </p:nvSpPr>
        <p:spPr>
          <a:xfrm>
            <a:off x="401053" y="2479487"/>
            <a:ext cx="1828800" cy="761993"/>
          </a:xfrm>
          <a:prstGeom prst="roundRect">
            <a:avLst>
              <a:gd name="adj" fmla="val 37194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202020204" pitchFamily="34" charset="0"/>
              </a:rPr>
              <a:t>Video capture</a:t>
            </a: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A7FBAD60-AB23-4299-8136-FC16768694CA}"/>
              </a:ext>
            </a:extLst>
          </p:cNvPr>
          <p:cNvSpPr/>
          <p:nvPr/>
        </p:nvSpPr>
        <p:spPr>
          <a:xfrm>
            <a:off x="1315453" y="4658456"/>
            <a:ext cx="1481889" cy="672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Bluer</a:t>
            </a:r>
          </a:p>
        </p:txBody>
      </p:sp>
      <p:sp>
        <p:nvSpPr>
          <p:cNvPr id="25" name="מלבן: פינות מעוגלות 24">
            <a:extLst>
              <a:ext uri="{FF2B5EF4-FFF2-40B4-BE49-F238E27FC236}">
                <a16:creationId xmlns:a16="http://schemas.microsoft.com/office/drawing/2014/main" id="{D61112BD-CF37-4C64-9874-A7BC82677B94}"/>
              </a:ext>
            </a:extLst>
          </p:cNvPr>
          <p:cNvSpPr/>
          <p:nvPr/>
        </p:nvSpPr>
        <p:spPr>
          <a:xfrm>
            <a:off x="6968289" y="2479486"/>
            <a:ext cx="1828800" cy="761993"/>
          </a:xfrm>
          <a:prstGeom prst="roundRect">
            <a:avLst>
              <a:gd name="adj" fmla="val 35789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badi" panose="020B0604020202020204" pitchFamily="34" charset="0"/>
              </a:rPr>
              <a:t>Display</a:t>
            </a:r>
          </a:p>
        </p:txBody>
      </p: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D71995E6-C435-4AE0-8B20-B3A447E8A5FB}"/>
              </a:ext>
            </a:extLst>
          </p:cNvPr>
          <p:cNvCxnSpPr>
            <a:cxnSpLocks/>
          </p:cNvCxnSpPr>
          <p:nvPr/>
        </p:nvCxnSpPr>
        <p:spPr>
          <a:xfrm>
            <a:off x="1752600" y="4355152"/>
            <a:ext cx="177033" cy="234210"/>
          </a:xfrm>
          <a:prstGeom prst="straightConnector1">
            <a:avLst/>
          </a:prstGeom>
          <a:ln w="41275">
            <a:solidFill>
              <a:srgbClr val="BD4915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מלבן: פינות מעוגלות 27">
            <a:extLst>
              <a:ext uri="{FF2B5EF4-FFF2-40B4-BE49-F238E27FC236}">
                <a16:creationId xmlns:a16="http://schemas.microsoft.com/office/drawing/2014/main" id="{01ACC169-4901-4FAF-BC89-9C4F2C3390E8}"/>
              </a:ext>
            </a:extLst>
          </p:cNvPr>
          <p:cNvSpPr/>
          <p:nvPr/>
        </p:nvSpPr>
        <p:spPr>
          <a:xfrm>
            <a:off x="747964" y="3601459"/>
            <a:ext cx="1481889" cy="672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Convert BGR to YCrCb</a:t>
            </a:r>
          </a:p>
        </p:txBody>
      </p:sp>
      <p:sp>
        <p:nvSpPr>
          <p:cNvPr id="29" name="מלבן: פינות מעוגלות 28">
            <a:extLst>
              <a:ext uri="{FF2B5EF4-FFF2-40B4-BE49-F238E27FC236}">
                <a16:creationId xmlns:a16="http://schemas.microsoft.com/office/drawing/2014/main" id="{802E24D0-B036-42AA-BCF9-BF66AF854FD4}"/>
              </a:ext>
            </a:extLst>
          </p:cNvPr>
          <p:cNvSpPr/>
          <p:nvPr/>
        </p:nvSpPr>
        <p:spPr>
          <a:xfrm>
            <a:off x="6968289" y="3604490"/>
            <a:ext cx="1481889" cy="672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Bitwise OR</a:t>
            </a:r>
            <a:endParaRPr lang="en-US" dirty="0"/>
          </a:p>
        </p:txBody>
      </p:sp>
      <p:sp>
        <p:nvSpPr>
          <p:cNvPr id="30" name="מלבן: פינות מעוגלות 29">
            <a:extLst>
              <a:ext uri="{FF2B5EF4-FFF2-40B4-BE49-F238E27FC236}">
                <a16:creationId xmlns:a16="http://schemas.microsoft.com/office/drawing/2014/main" id="{76D72BA8-82AB-494C-8AE6-867FA02D94E2}"/>
              </a:ext>
            </a:extLst>
          </p:cNvPr>
          <p:cNvSpPr/>
          <p:nvPr/>
        </p:nvSpPr>
        <p:spPr>
          <a:xfrm>
            <a:off x="6400800" y="4658456"/>
            <a:ext cx="1481889" cy="672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in green</a:t>
            </a:r>
          </a:p>
        </p:txBody>
      </p:sp>
      <p:sp>
        <p:nvSpPr>
          <p:cNvPr id="31" name="מלבן: פינות מעוגלות 30">
            <a:extLst>
              <a:ext uri="{FF2B5EF4-FFF2-40B4-BE49-F238E27FC236}">
                <a16:creationId xmlns:a16="http://schemas.microsoft.com/office/drawing/2014/main" id="{354E8402-193B-426A-B7E6-2FB111C60447}"/>
              </a:ext>
            </a:extLst>
          </p:cNvPr>
          <p:cNvSpPr/>
          <p:nvPr/>
        </p:nvSpPr>
        <p:spPr>
          <a:xfrm>
            <a:off x="5030778" y="5577139"/>
            <a:ext cx="1481889" cy="672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Bitwise AND</a:t>
            </a:r>
          </a:p>
        </p:txBody>
      </p:sp>
      <p:sp>
        <p:nvSpPr>
          <p:cNvPr id="32" name="מלבן: פינות מעוגלות 31">
            <a:extLst>
              <a:ext uri="{FF2B5EF4-FFF2-40B4-BE49-F238E27FC236}">
                <a16:creationId xmlns:a16="http://schemas.microsoft.com/office/drawing/2014/main" id="{B63418B6-66EB-426E-B7A8-DE3DB77BEE1E}"/>
              </a:ext>
            </a:extLst>
          </p:cNvPr>
          <p:cNvSpPr/>
          <p:nvPr/>
        </p:nvSpPr>
        <p:spPr>
          <a:xfrm>
            <a:off x="2825416" y="5581150"/>
            <a:ext cx="1481889" cy="672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Range</a:t>
            </a: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B2D09D98-BF7B-4F92-BAED-382492C77891}"/>
              </a:ext>
            </a:extLst>
          </p:cNvPr>
          <p:cNvSpPr txBox="1"/>
          <p:nvPr/>
        </p:nvSpPr>
        <p:spPr>
          <a:xfrm>
            <a:off x="1400068" y="5610149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Min &lt; image &lt; Max</a:t>
            </a: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F9E2DD81-4C41-4628-8F92-99D8B5837DA6}"/>
              </a:ext>
            </a:extLst>
          </p:cNvPr>
          <p:cNvSpPr txBox="1"/>
          <p:nvPr/>
        </p:nvSpPr>
        <p:spPr>
          <a:xfrm>
            <a:off x="2775498" y="4661746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Decrease noise</a:t>
            </a: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DAF91F28-D6AC-4003-B588-EC62D6EA48EA}"/>
              </a:ext>
            </a:extLst>
          </p:cNvPr>
          <p:cNvSpPr txBox="1"/>
          <p:nvPr/>
        </p:nvSpPr>
        <p:spPr>
          <a:xfrm>
            <a:off x="6470983" y="5610149"/>
            <a:ext cx="2476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BGR image ^ inRange image</a:t>
            </a: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778C9A21-854B-4EAD-9BD7-2CF2E8FDA2D5}"/>
              </a:ext>
            </a:extLst>
          </p:cNvPr>
          <p:cNvSpPr txBox="1"/>
          <p:nvPr/>
        </p:nvSpPr>
        <p:spPr>
          <a:xfrm>
            <a:off x="5030778" y="4642587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*= [1,255,1]</a:t>
            </a:r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5A4A1C6F-49C7-4039-BCD8-D3D33132DB4F}"/>
              </a:ext>
            </a:extLst>
          </p:cNvPr>
          <p:cNvSpPr/>
          <p:nvPr/>
        </p:nvSpPr>
        <p:spPr>
          <a:xfrm>
            <a:off x="4643325" y="3568839"/>
            <a:ext cx="3454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BGR image </a:t>
            </a:r>
            <a:r>
              <a:rPr lang="en-US" sz="1400" dirty="0"/>
              <a:t>OR</a:t>
            </a:r>
            <a:r>
              <a:rPr lang="en-US" sz="1200" dirty="0"/>
              <a:t> Green image</a:t>
            </a:r>
          </a:p>
        </p:txBody>
      </p: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667A189A-3EC8-495C-A7F8-A06C2AF310E8}"/>
              </a:ext>
            </a:extLst>
          </p:cNvPr>
          <p:cNvCxnSpPr>
            <a:cxnSpLocks/>
          </p:cNvCxnSpPr>
          <p:nvPr/>
        </p:nvCxnSpPr>
        <p:spPr>
          <a:xfrm>
            <a:off x="1252287" y="3306033"/>
            <a:ext cx="177033" cy="234210"/>
          </a:xfrm>
          <a:prstGeom prst="straightConnector1">
            <a:avLst/>
          </a:prstGeom>
          <a:ln w="41275">
            <a:solidFill>
              <a:srgbClr val="BD4915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4A4EAA4E-2BD3-46A5-AB9F-E10A0F903CEE}"/>
              </a:ext>
            </a:extLst>
          </p:cNvPr>
          <p:cNvCxnSpPr>
            <a:cxnSpLocks/>
          </p:cNvCxnSpPr>
          <p:nvPr/>
        </p:nvCxnSpPr>
        <p:spPr>
          <a:xfrm>
            <a:off x="2911751" y="5291522"/>
            <a:ext cx="177033" cy="234210"/>
          </a:xfrm>
          <a:prstGeom prst="straightConnector1">
            <a:avLst/>
          </a:prstGeom>
          <a:ln w="41275">
            <a:solidFill>
              <a:srgbClr val="BD4915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94B6C845-D90A-4298-A188-076468C68167}"/>
              </a:ext>
            </a:extLst>
          </p:cNvPr>
          <p:cNvCxnSpPr>
            <a:cxnSpLocks/>
          </p:cNvCxnSpPr>
          <p:nvPr/>
        </p:nvCxnSpPr>
        <p:spPr>
          <a:xfrm>
            <a:off x="4572000" y="5913254"/>
            <a:ext cx="300072" cy="0"/>
          </a:xfrm>
          <a:prstGeom prst="straightConnector1">
            <a:avLst/>
          </a:prstGeom>
          <a:ln w="41275">
            <a:solidFill>
              <a:srgbClr val="BD4915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EED887E1-561C-4DCE-8E89-7B1C99607473}"/>
              </a:ext>
            </a:extLst>
          </p:cNvPr>
          <p:cNvCxnSpPr>
            <a:cxnSpLocks/>
          </p:cNvCxnSpPr>
          <p:nvPr/>
        </p:nvCxnSpPr>
        <p:spPr>
          <a:xfrm flipV="1">
            <a:off x="6081963" y="5308676"/>
            <a:ext cx="228600" cy="143590"/>
          </a:xfrm>
          <a:prstGeom prst="straightConnector1">
            <a:avLst/>
          </a:prstGeom>
          <a:ln w="41275">
            <a:solidFill>
              <a:srgbClr val="BD4915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6B5C1184-8056-41D0-A3D1-EC85D8B65F26}"/>
              </a:ext>
            </a:extLst>
          </p:cNvPr>
          <p:cNvCxnSpPr>
            <a:cxnSpLocks/>
          </p:cNvCxnSpPr>
          <p:nvPr/>
        </p:nvCxnSpPr>
        <p:spPr>
          <a:xfrm flipV="1">
            <a:off x="7594933" y="3355470"/>
            <a:ext cx="228600" cy="143590"/>
          </a:xfrm>
          <a:prstGeom prst="straightConnector1">
            <a:avLst/>
          </a:prstGeom>
          <a:ln w="41275">
            <a:solidFill>
              <a:srgbClr val="BD4915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2E327FFB-E766-49D8-A908-70725E7AEFE9}"/>
              </a:ext>
            </a:extLst>
          </p:cNvPr>
          <p:cNvCxnSpPr>
            <a:cxnSpLocks/>
          </p:cNvCxnSpPr>
          <p:nvPr/>
        </p:nvCxnSpPr>
        <p:spPr>
          <a:xfrm flipV="1">
            <a:off x="6968289" y="4412003"/>
            <a:ext cx="228600" cy="143590"/>
          </a:xfrm>
          <a:prstGeom prst="straightConnector1">
            <a:avLst/>
          </a:prstGeom>
          <a:ln w="41275">
            <a:solidFill>
              <a:srgbClr val="BD4915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54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C260A4-F8EF-4F7D-927B-903F318A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Process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977A4E-A68B-4B2B-92FF-40537CAEE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first, we set two NumPy array as the min_YCrCb and max_YCrCb for the detection range of human skin pixels.</a:t>
            </a:r>
          </a:p>
          <a:p>
            <a:pPr lvl="1"/>
            <a:r>
              <a:rPr lang="en-US" dirty="0"/>
              <a:t>Min_YCrCb[40, 140, 77]</a:t>
            </a:r>
          </a:p>
          <a:p>
            <a:pPr lvl="1"/>
            <a:r>
              <a:rPr lang="en-US" dirty="0"/>
              <a:t>Max_ YCrCb[150, 170, 127]</a:t>
            </a:r>
          </a:p>
          <a:p>
            <a:pPr algn="l" rtl="0"/>
            <a:r>
              <a:rPr lang="en-US" dirty="0"/>
              <a:t>The array’s are set as unsigned int.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9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7D2528-29AA-4C37-A174-11446E5F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Process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78EDC56-54C4-4C9B-8FCC-8E523C087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the camera and analyzing the video fame by frame.</a:t>
            </a:r>
          </a:p>
          <a:p>
            <a:r>
              <a:rPr lang="en-US" dirty="0"/>
              <a:t>The live video is Capture frame-by-frame </a:t>
            </a:r>
          </a:p>
          <a:p>
            <a:r>
              <a:rPr lang="en-US" dirty="0"/>
              <a:t>Flip the frame 180* to make a mirror effect.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68557"/>
      </p:ext>
    </p:extLst>
  </p:cSld>
  <p:clrMapOvr>
    <a:masterClrMapping/>
  </p:clrMapOvr>
</p:sld>
</file>

<file path=ppt/theme/theme1.xml><?xml version="1.0" encoding="utf-8"?>
<a:theme xmlns:a="http://schemas.openxmlformats.org/drawingml/2006/main" name="שובל אדים">
  <a:themeElements>
    <a:clrScheme name="שובל אדים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שובל אדים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ובל אדים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שובל אדים</Template>
  <TotalTime>8294</TotalTime>
  <Words>729</Words>
  <Application>Microsoft Office PowerPoint</Application>
  <PresentationFormat>‫הצגה על המסך (4:3)</PresentationFormat>
  <Paragraphs>104</Paragraphs>
  <Slides>19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4" baseType="lpstr">
      <vt:lpstr>Abadi</vt:lpstr>
      <vt:lpstr>Arial</vt:lpstr>
      <vt:lpstr>Calibri</vt:lpstr>
      <vt:lpstr>Century Gothic</vt:lpstr>
      <vt:lpstr>שובל אדים</vt:lpstr>
      <vt:lpstr>Skin detection project</vt:lpstr>
      <vt:lpstr>Introduction</vt:lpstr>
      <vt:lpstr>What is skin detection?</vt:lpstr>
      <vt:lpstr>color space </vt:lpstr>
      <vt:lpstr>YCrCb color space </vt:lpstr>
      <vt:lpstr>OpenCV library</vt:lpstr>
      <vt:lpstr>Detection Process Diagram</vt:lpstr>
      <vt:lpstr>Detection Process</vt:lpstr>
      <vt:lpstr>Detection Process</vt:lpstr>
      <vt:lpstr>Detection Process</vt:lpstr>
      <vt:lpstr>Detection Process</vt:lpstr>
      <vt:lpstr>Detection Process</vt:lpstr>
      <vt:lpstr>Detection Process</vt:lpstr>
      <vt:lpstr>Detection Process</vt:lpstr>
      <vt:lpstr>Detection Process</vt:lpstr>
      <vt:lpstr>Application usage</vt:lpstr>
      <vt:lpstr>Saving video and image </vt:lpstr>
      <vt:lpstr>Future Development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detection project</dc:title>
  <dc:creator>Jacob</dc:creator>
  <cp:lastModifiedBy>Jacob</cp:lastModifiedBy>
  <cp:revision>19</cp:revision>
  <dcterms:created xsi:type="dcterms:W3CDTF">2019-09-07T16:05:33Z</dcterms:created>
  <dcterms:modified xsi:type="dcterms:W3CDTF">2019-09-13T10:20:26Z</dcterms:modified>
</cp:coreProperties>
</file>